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58" r:id="rId5"/>
  </p:sldIdLst>
  <p:sldSz cx="42808525" cy="30279975"/>
  <p:notesSz cx="6858000" cy="9144000"/>
  <p:defaultTextStyle>
    <a:defPPr>
      <a:defRPr lang="en-US"/>
    </a:defPPr>
    <a:lvl1pPr marL="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7496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49937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224906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99875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374843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449812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52478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59974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87540B-4047-4CB7-AA04-AFECCB6A682C}">
          <p14:sldIdLst>
            <p14:sldId id="260"/>
            <p14:sldId id="262"/>
          </p14:sldIdLst>
        </p14:section>
        <p14:section name="Untitled Section" id="{6969AD3C-FBE2-42D4-A9AB-0165C143C3CD}">
          <p14:sldIdLst>
            <p14:sldId id="261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539">
          <p15:clr>
            <a:srgbClr val="A4A3A4"/>
          </p15:clr>
        </p15:guide>
        <p15:guide id="2" pos="134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E72"/>
    <a:srgbClr val="EA5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94"/>
  </p:normalViewPr>
  <p:slideViewPr>
    <p:cSldViewPr>
      <p:cViewPr varScale="1">
        <p:scale>
          <a:sx n="17" d="100"/>
          <a:sy n="17" d="100"/>
        </p:scale>
        <p:origin x="904" y="36"/>
      </p:cViewPr>
      <p:guideLst>
        <p:guide orient="horz" pos="9539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8473648" y="11778357"/>
            <a:ext cx="11802347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8473648" y="10199409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5421868" y="13153569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5373346" y="21302976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2578128" y="19825896"/>
            <a:ext cx="1200541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8403978" y="21281585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2417960" y="13561040"/>
            <a:ext cx="1206377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2576162" y="26446745"/>
            <a:ext cx="728196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5360430" y="26446745"/>
            <a:ext cx="12426102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8406563" y="26446745"/>
            <a:ext cx="12136440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627442" y="827592"/>
            <a:ext cx="26659139" cy="1578948"/>
          </a:xfrm>
          <a:prstGeom prst="rect">
            <a:avLst/>
          </a:prstGeom>
        </p:spPr>
        <p:txBody>
          <a:bodyPr vert="horz" lIns="214994" tIns="107497" rIns="214994" bIns="107497" rtlCol="0" anchor="ctr">
            <a:noAutofit/>
          </a:bodyPr>
          <a:lstStyle>
            <a:lvl1pPr>
              <a:defRPr sz="9000" baseline="0"/>
            </a:lvl1pPr>
          </a:lstStyle>
          <a:p>
            <a:r>
              <a:rPr lang="en-US" dirty="0"/>
              <a:t>1 line Title - Insert title, 90 point, </a:t>
            </a:r>
            <a:br>
              <a:rPr lang="en-US" dirty="0"/>
            </a:br>
            <a:r>
              <a:rPr lang="en-US" dirty="0"/>
              <a:t>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2576161" y="23238460"/>
            <a:ext cx="11898607" cy="3208829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5391259" y="23219278"/>
            <a:ext cx="12019311" cy="307521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27902414" y="4430671"/>
            <a:ext cx="13047795" cy="4992021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8421807" y="23391401"/>
            <a:ext cx="12247358" cy="3106821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5703643" y="2915877"/>
            <a:ext cx="20257405" cy="924142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6415974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</p:spTree>
    <p:extLst>
      <p:ext uri="{BB962C8B-B14F-4D97-AF65-F5344CB8AC3E}">
        <p14:creationId xmlns:p14="http://schemas.microsoft.com/office/powerpoint/2010/main" val="20879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8473648" y="11778357"/>
            <a:ext cx="11802347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8473648" y="10199409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5421868" y="13153569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5373346" y="21302976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2578128" y="19825896"/>
            <a:ext cx="1200541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8403978" y="21281585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50pt, 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2417960" y="13561040"/>
            <a:ext cx="1206377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2576162" y="26446745"/>
            <a:ext cx="728196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5360430" y="26446745"/>
            <a:ext cx="12426102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8406563" y="26446745"/>
            <a:ext cx="12136440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627443" y="623857"/>
            <a:ext cx="25419532" cy="15789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2 line Title - Insert title at 74 point</a:t>
            </a:r>
            <a:br>
              <a:rPr lang="en-US" dirty="0"/>
            </a:br>
            <a:r>
              <a:rPr lang="en-US" dirty="0"/>
              <a:t>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2576161" y="23238460"/>
            <a:ext cx="11898607" cy="3208829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5391259" y="23219278"/>
            <a:ext cx="12019311" cy="307521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27902414" y="4430671"/>
            <a:ext cx="13047795" cy="4992021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8421807" y="23391401"/>
            <a:ext cx="12247358" cy="3106821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5703643" y="2915877"/>
            <a:ext cx="25502819" cy="924142"/>
          </a:xfrm>
          <a:prstGeom prst="rect">
            <a:avLst/>
          </a:prstGeom>
        </p:spPr>
        <p:txBody>
          <a:bodyPr/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   </a:t>
            </a:r>
          </a:p>
          <a:p>
            <a:pPr lvl="0"/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6415974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</p:spTree>
    <p:extLst>
      <p:ext uri="{BB962C8B-B14F-4D97-AF65-F5344CB8AC3E}">
        <p14:creationId xmlns:p14="http://schemas.microsoft.com/office/powerpoint/2010/main" val="60142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28355271" y="11502437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28355271" y="9974425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636283" y="6252349"/>
            <a:ext cx="11802347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636283" y="4673402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5397428" y="13662907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5397428" y="12083960"/>
            <a:ext cx="1209050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5373346" y="21302976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2578128" y="19825896"/>
            <a:ext cx="12005413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8403978" y="21281585"/>
            <a:ext cx="12114943" cy="203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5418852" y="15496524"/>
            <a:ext cx="12168458" cy="387096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28355271" y="13967967"/>
            <a:ext cx="1206377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2576162" y="26446745"/>
            <a:ext cx="7281969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5360430" y="26446745"/>
            <a:ext cx="12426102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8406563" y="26446745"/>
            <a:ext cx="12136440" cy="357080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2591221" y="18654419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2778701" y="14325046"/>
            <a:ext cx="11706754" cy="3972836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2576161" y="23238460"/>
            <a:ext cx="11898607" cy="3208829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5391259" y="23219278"/>
            <a:ext cx="12019311" cy="307521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27902414" y="4430671"/>
            <a:ext cx="13047795" cy="4992021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8421807" y="23391401"/>
            <a:ext cx="12247358" cy="3106821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627443" y="623857"/>
            <a:ext cx="25322768" cy="15789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2 line Title - Insert title at 74 point</a:t>
            </a:r>
            <a:br>
              <a:rPr lang="en-US" dirty="0"/>
            </a:br>
            <a:r>
              <a:rPr lang="en-US" dirty="0"/>
              <a:t>Arial Bold font</a:t>
            </a:r>
            <a:endParaRPr lang="en-GB" dirty="0"/>
          </a:p>
        </p:txBody>
      </p:sp>
      <p:sp>
        <p:nvSpPr>
          <p:cNvPr id="38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5703642" y="2915877"/>
            <a:ext cx="25246568" cy="1052467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7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8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6415974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</p:spTree>
    <p:extLst>
      <p:ext uri="{BB962C8B-B14F-4D97-AF65-F5344CB8AC3E}">
        <p14:creationId xmlns:p14="http://schemas.microsoft.com/office/powerpoint/2010/main" val="261092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584533" y="4596693"/>
            <a:ext cx="24622432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2123323" y="11974519"/>
            <a:ext cx="12819665" cy="7494840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5703486" y="11167152"/>
            <a:ext cx="11375920" cy="305603"/>
          </a:xfrm>
          <a:prstGeom prst="rect">
            <a:avLst/>
          </a:prstGeom>
        </p:spPr>
        <p:txBody>
          <a:bodyPr/>
          <a:lstStyle>
            <a:lvl1pPr>
              <a:defRPr sz="13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28428587" y="18743472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28616066" y="14325046"/>
            <a:ext cx="11706754" cy="3972836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2576161" y="23238460"/>
            <a:ext cx="11898607" cy="3208829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5391259" y="23219278"/>
            <a:ext cx="12019311" cy="307521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27902414" y="4430671"/>
            <a:ext cx="13047795" cy="4992021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8421807" y="23235797"/>
            <a:ext cx="12247358" cy="3262426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9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5703643" y="3213530"/>
            <a:ext cx="20257405" cy="92414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30 point Arial font</a:t>
            </a:r>
          </a:p>
          <a:p>
            <a:pPr lvl="0"/>
            <a:r>
              <a:rPr lang="en-US" dirty="0"/>
              <a:t>Insert names of institutions at 30 point Arial font</a:t>
            </a:r>
            <a:endParaRPr lang="en-GB" dirty="0"/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71" hasCustomPrompt="1"/>
          </p:nvPr>
        </p:nvSpPr>
        <p:spPr>
          <a:xfrm>
            <a:off x="2698487" y="5647074"/>
            <a:ext cx="24546089" cy="59592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bg1"/>
                </a:solidFill>
              </a:defRPr>
            </a:lvl4pPr>
            <a:lvl5pPr marL="1080000"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25"/>
          <p:cNvSpPr>
            <a:spLocks noGrp="1"/>
          </p:cNvSpPr>
          <p:nvPr>
            <p:ph type="body" sz="quarter" idx="72" hasCustomPrompt="1"/>
          </p:nvPr>
        </p:nvSpPr>
        <p:spPr>
          <a:xfrm>
            <a:off x="28404582" y="9709300"/>
            <a:ext cx="11857628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73" hasCustomPrompt="1"/>
          </p:nvPr>
        </p:nvSpPr>
        <p:spPr>
          <a:xfrm>
            <a:off x="28518536" y="10454078"/>
            <a:ext cx="11820863" cy="37181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74" hasCustomPrompt="1"/>
          </p:nvPr>
        </p:nvSpPr>
        <p:spPr>
          <a:xfrm>
            <a:off x="15437445" y="12192785"/>
            <a:ext cx="11857628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75" hasCustomPrompt="1"/>
          </p:nvPr>
        </p:nvSpPr>
        <p:spPr>
          <a:xfrm>
            <a:off x="15437444" y="12937563"/>
            <a:ext cx="11820863" cy="37181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25"/>
          <p:cNvSpPr>
            <a:spLocks noGrp="1"/>
          </p:cNvSpPr>
          <p:nvPr>
            <p:ph type="body" sz="quarter" idx="76" hasCustomPrompt="1"/>
          </p:nvPr>
        </p:nvSpPr>
        <p:spPr>
          <a:xfrm>
            <a:off x="2629457" y="19774962"/>
            <a:ext cx="11857628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77" hasCustomPrompt="1"/>
          </p:nvPr>
        </p:nvSpPr>
        <p:spPr>
          <a:xfrm>
            <a:off x="2629456" y="20519741"/>
            <a:ext cx="11820863" cy="37181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25"/>
          <p:cNvSpPr>
            <a:spLocks noGrp="1"/>
          </p:cNvSpPr>
          <p:nvPr>
            <p:ph type="body" sz="quarter" idx="78" hasCustomPrompt="1"/>
          </p:nvPr>
        </p:nvSpPr>
        <p:spPr>
          <a:xfrm>
            <a:off x="15473999" y="19774962"/>
            <a:ext cx="11857628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52" name="Text Placeholder 21"/>
          <p:cNvSpPr>
            <a:spLocks noGrp="1"/>
          </p:cNvSpPr>
          <p:nvPr>
            <p:ph type="body" sz="quarter" idx="79" hasCustomPrompt="1"/>
          </p:nvPr>
        </p:nvSpPr>
        <p:spPr>
          <a:xfrm>
            <a:off x="15473998" y="20519741"/>
            <a:ext cx="11820863" cy="37181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23"/>
          <p:cNvSpPr>
            <a:spLocks noGrp="1"/>
          </p:cNvSpPr>
          <p:nvPr>
            <p:ph type="body" sz="quarter" idx="80" hasCustomPrompt="1"/>
          </p:nvPr>
        </p:nvSpPr>
        <p:spPr>
          <a:xfrm>
            <a:off x="28453504" y="26447289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5" name="Text Placeholder 23"/>
          <p:cNvSpPr>
            <a:spLocks noGrp="1"/>
          </p:cNvSpPr>
          <p:nvPr>
            <p:ph type="body" sz="quarter" idx="81" hasCustomPrompt="1"/>
          </p:nvPr>
        </p:nvSpPr>
        <p:spPr>
          <a:xfrm>
            <a:off x="15446539" y="26447289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8" name="Text Place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2672729" y="26498223"/>
            <a:ext cx="11910812" cy="357080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61" name="Text Placeholder 25"/>
          <p:cNvSpPr>
            <a:spLocks noGrp="1"/>
          </p:cNvSpPr>
          <p:nvPr>
            <p:ph type="body" sz="quarter" idx="83" hasCustomPrompt="1"/>
          </p:nvPr>
        </p:nvSpPr>
        <p:spPr>
          <a:xfrm>
            <a:off x="28583573" y="19774962"/>
            <a:ext cx="11857628" cy="713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64" name="Text Placeholder 21"/>
          <p:cNvSpPr>
            <a:spLocks noGrp="1"/>
          </p:cNvSpPr>
          <p:nvPr>
            <p:ph type="body" sz="quarter" idx="84" hasCustomPrompt="1"/>
          </p:nvPr>
        </p:nvSpPr>
        <p:spPr>
          <a:xfrm>
            <a:off x="28583573" y="20519741"/>
            <a:ext cx="11820863" cy="37181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5703359" y="7703654"/>
            <a:ext cx="11421552" cy="3310696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36" name="Picture Placeholder 4"/>
          <p:cNvSpPr>
            <a:spLocks noGrp="1"/>
          </p:cNvSpPr>
          <p:nvPr>
            <p:ph type="pic" sz="quarter" idx="90" hasCustomPrompt="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91" hasCustomPrompt="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92" hasCustomPrompt="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9" name="Picture Placeholder 4"/>
          <p:cNvSpPr>
            <a:spLocks noGrp="1"/>
          </p:cNvSpPr>
          <p:nvPr>
            <p:ph type="pic" sz="quarter" idx="93" hasCustomPrompt="1"/>
          </p:nvPr>
        </p:nvSpPr>
        <p:spPr>
          <a:xfrm>
            <a:off x="16415974" y="27821959"/>
            <a:ext cx="4315865" cy="168097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3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627443" y="903684"/>
            <a:ext cx="25322768" cy="15789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sz="6500"/>
            </a:lvl1pPr>
          </a:lstStyle>
          <a:p>
            <a:r>
              <a:rPr lang="en-US" dirty="0"/>
              <a:t>3 line Title – Insert title at </a:t>
            </a:r>
            <a:br>
              <a:rPr lang="en-US" dirty="0"/>
            </a:br>
            <a:r>
              <a:rPr lang="en-US" dirty="0"/>
              <a:t>65 point, </a:t>
            </a:r>
            <a:br>
              <a:rPr lang="en-US" dirty="0"/>
            </a:br>
            <a:r>
              <a:rPr lang="en-US" dirty="0"/>
              <a:t>Arial Bold font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50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" y="357"/>
            <a:ext cx="42859939" cy="3027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18078" y="4401060"/>
            <a:ext cx="38946535" cy="226207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4888946" y="572923"/>
            <a:ext cx="0" cy="3310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5323015" y="27580720"/>
            <a:ext cx="0" cy="1982795"/>
          </a:xfrm>
          <a:prstGeom prst="line">
            <a:avLst/>
          </a:prstGeom>
          <a:ln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27443" y="407666"/>
            <a:ext cx="23835108" cy="2711947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/>
          <a:p>
            <a:r>
              <a:rPr lang="en-US" dirty="0"/>
              <a:t>2 line Title - Insert title at  74 point</a:t>
            </a:r>
            <a:br>
              <a:rPr lang="en-US" dirty="0"/>
            </a:br>
            <a:r>
              <a:rPr lang="en-US" dirty="0"/>
              <a:t>Arial Bold font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2071526" y="4414098"/>
            <a:ext cx="38928063" cy="22620711"/>
          </a:xfrm>
          <a:prstGeom prst="rect">
            <a:avLst/>
          </a:prstGeom>
          <a:noFill/>
          <a:ln w="57150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 descr="\\WDMYCLOUD\Public\Click_Duo_Design WORK\NIHR\## NEW FEEDBACK FULL SET ## waz\COMMUNITY_MOTIFS\Community_Motifs_FINAL\TRANSPARENCY\PNG\Community_Motifs_Centrifuge_medical tech_RGB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975305" y="0"/>
            <a:ext cx="3887341" cy="391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E863F60F-D620-ED4A-9773-278328CF78B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526" y="1168931"/>
            <a:ext cx="11229096" cy="172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4" r:id="rId3"/>
    <p:sldLayoutId id="2147483652" r:id="rId4"/>
  </p:sldLayoutIdLst>
  <p:txStyles>
    <p:titleStyle>
      <a:lvl1pPr algn="l" defTabSz="2149937" rtl="0" eaLnBrk="1" latinLnBrk="0" hangingPunct="1">
        <a:spcBef>
          <a:spcPct val="0"/>
        </a:spcBef>
        <a:buNone/>
        <a:defRPr sz="7400" b="1" kern="1200" baseline="0">
          <a:solidFill>
            <a:srgbClr val="183E7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2149937" rtl="0" eaLnBrk="1" latinLnBrk="0" hangingPunct="1">
        <a:spcBef>
          <a:spcPct val="20000"/>
        </a:spcBef>
        <a:buFont typeface="Arial" pitchFamily="34" charset="0"/>
        <a:buNone/>
        <a:defRPr sz="5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46824" indent="-671855" algn="l" defTabSz="2149937" rtl="0" eaLnBrk="1" latinLnBrk="0" hangingPunct="1">
        <a:spcBef>
          <a:spcPct val="20000"/>
        </a:spcBef>
        <a:buFont typeface="Arial" pitchFamily="34" charset="0"/>
        <a:buChar char="–"/>
        <a:defRPr sz="6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2687422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762390" indent="-537484" algn="l" defTabSz="2149937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4837359" indent="-537484" algn="l" defTabSz="2149937" rtl="0" eaLnBrk="1" latinLnBrk="0" hangingPunct="1">
        <a:spcBef>
          <a:spcPct val="20000"/>
        </a:spcBef>
        <a:buFont typeface="Arial" pitchFamily="34" charset="0"/>
        <a:buChar char="»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912328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6987296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062265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37233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7496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49937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224906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99875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74843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449812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52478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59974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rc-nenc.nihr.ac.uk/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c-nenc.nihr.ac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arc-nenc.nihr.ac.uk/" TargetMode="Externa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arc-nenc.nihr.ac.uk/" TargetMode="Externa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0342" y="19462623"/>
            <a:ext cx="12943102" cy="755197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1747" y="4402477"/>
            <a:ext cx="13063333" cy="1506688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Placeholder 3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Chart Placeholder 48"/>
          <p:cNvSpPr>
            <a:spLocks noGrp="1"/>
          </p:cNvSpPr>
          <p:nvPr>
            <p:ph type="chart" sz="quarter" idx="52"/>
          </p:nvPr>
        </p:nvSpPr>
        <p:spPr/>
      </p:sp>
      <p:pic>
        <p:nvPicPr>
          <p:cNvPr id="10" name="Picture Placeholder 9" descr="Graphical user interface, text, email&#10;&#10;Description automatically generated">
            <a:extLst>
              <a:ext uri="{FF2B5EF4-FFF2-40B4-BE49-F238E27FC236}">
                <a16:creationId xmlns:a16="http://schemas.microsoft.com/office/drawing/2014/main" id="{26EED986-417D-4063-AD73-FF54890A4E5C}"/>
              </a:ext>
            </a:extLst>
          </p:cNvPr>
          <p:cNvPicPr>
            <a:picLocks noGrp="1" noChangeAspect="1"/>
          </p:cNvPicPr>
          <p:nvPr>
            <p:ph type="pic" sz="quarter" idx="5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3" r="30403"/>
          <a:stretch>
            <a:fillRect/>
          </a:stretch>
        </p:blipFill>
        <p:spPr/>
      </p:pic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/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5016874" y="4390518"/>
            <a:ext cx="0" cy="2260274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27959977" y="4390518"/>
            <a:ext cx="0" cy="22617342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54F3BF-EFD4-8BB5-79D7-CAB3E1DA932C}"/>
              </a:ext>
            </a:extLst>
          </p:cNvPr>
          <p:cNvSpPr/>
          <p:nvPr/>
        </p:nvSpPr>
        <p:spPr>
          <a:xfrm>
            <a:off x="26290750" y="27349974"/>
            <a:ext cx="1475622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This project is supported by the NIHR Applied Research Collaboration (ARC) North East and North Cumbria (NENC).</a:t>
            </a:r>
          </a:p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Visit </a:t>
            </a:r>
            <a:r>
              <a:rPr lang="en-GB" sz="4000" dirty="0">
                <a:latin typeface="Arial" panose="020B0604020202020204" pitchFamily="34" charset="0"/>
                <a:cs typeface="Arial" pitchFamily="34" charset="0"/>
                <a:hlinkClick r:id="rId5"/>
              </a:rPr>
              <a:t>www.arc-nenc.nihr.ac.uk</a:t>
            </a: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The views expressed are those of the author(s) and not necessarily those of the NIHR or the Department of Health and Social Care. </a:t>
            </a:r>
            <a:r>
              <a:rPr lang="en-GB" sz="3600" baseline="30000" dirty="0">
                <a:latin typeface="Arial" pitchFamily="34" charset="0"/>
                <a:cs typeface="Arial" pitchFamily="34" charset="0"/>
              </a:rPr>
              <a:t> 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0342" y="19462623"/>
            <a:ext cx="12944870" cy="755197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1747" y="4402477"/>
            <a:ext cx="13063333" cy="1506688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52"/>
          </p:nvPr>
        </p:nvSpPr>
        <p:spPr/>
      </p:sp>
      <p:sp>
        <p:nvSpPr>
          <p:cNvPr id="18" name="Picture Placeholder 17"/>
          <p:cNvSpPr>
            <a:spLocks noGrp="1"/>
          </p:cNvSpPr>
          <p:nvPr>
            <p:ph type="pic" sz="quarter" idx="53"/>
          </p:nvPr>
        </p:nvSpPr>
        <p:spPr/>
      </p:sp>
      <p:sp>
        <p:nvSpPr>
          <p:cNvPr id="19" name="Text Placeholder 18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Table Placeholder 23"/>
          <p:cNvSpPr>
            <a:spLocks noGrp="1"/>
          </p:cNvSpPr>
          <p:nvPr>
            <p:ph type="tbl" sz="quarter" idx="65"/>
          </p:nvPr>
        </p:nvSpPr>
        <p:spPr/>
      </p:sp>
      <p:sp>
        <p:nvSpPr>
          <p:cNvPr id="25" name="Chart Placeholder 24"/>
          <p:cNvSpPr>
            <a:spLocks noGrp="1"/>
          </p:cNvSpPr>
          <p:nvPr>
            <p:ph type="chart" sz="quarter" idx="66"/>
          </p:nvPr>
        </p:nvSpPr>
        <p:spPr/>
      </p:sp>
      <p:sp>
        <p:nvSpPr>
          <p:cNvPr id="26" name="SmartArt Placeholder 25"/>
          <p:cNvSpPr>
            <a:spLocks noGrp="1"/>
          </p:cNvSpPr>
          <p:nvPr>
            <p:ph type="dgm" sz="quarter" idx="67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68"/>
          </p:nvPr>
        </p:nvSpPr>
        <p:spPr/>
      </p:sp>
      <p:sp>
        <p:nvSpPr>
          <p:cNvPr id="28" name="ClipArt Placeholder 27"/>
          <p:cNvSpPr>
            <a:spLocks noGrp="1"/>
          </p:cNvSpPr>
          <p:nvPr>
            <p:ph type="clipArt" sz="quarter" idx="69"/>
          </p:nvPr>
        </p:nvSpPr>
        <p:spPr/>
      </p:sp>
      <p:sp>
        <p:nvSpPr>
          <p:cNvPr id="29" name="Text Placeholder 28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71"/>
          </p:nvPr>
        </p:nvSpPr>
        <p:spPr/>
      </p:sp>
      <p:sp>
        <p:nvSpPr>
          <p:cNvPr id="31" name="Picture Placeholder 30"/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73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5016874" y="4390518"/>
            <a:ext cx="0" cy="2260274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27959977" y="4390518"/>
            <a:ext cx="0" cy="22617342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6290750" y="27349974"/>
            <a:ext cx="1475622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This project is supported by the NIHR Applied Research Collaboration (ARC) North East and North Cumbria (NENC).</a:t>
            </a:r>
          </a:p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Visit </a:t>
            </a:r>
            <a:r>
              <a:rPr lang="en-GB" sz="4000" dirty="0">
                <a:latin typeface="Arial" panose="020B0604020202020204" pitchFamily="34" charset="0"/>
                <a:cs typeface="Arial" pitchFamily="34" charset="0"/>
                <a:hlinkClick r:id="rId4"/>
              </a:rPr>
              <a:t>www.arc-nenc.nihr.ac.uk</a:t>
            </a: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The views expressed are those of the author(s) and not necessarily those of the NIHR or the Department of Health and Social Care. </a:t>
            </a:r>
            <a:r>
              <a:rPr lang="en-GB" sz="3600" baseline="30000" dirty="0">
                <a:latin typeface="Arial" pitchFamily="34" charset="0"/>
                <a:cs typeface="Arial" pitchFamily="34" charset="0"/>
              </a:rPr>
              <a:t> 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6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879" y="4403993"/>
            <a:ext cx="12932927" cy="753344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3444" y="4435672"/>
            <a:ext cx="12987652" cy="1502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0341" y="19447403"/>
            <a:ext cx="12929636" cy="757280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Placeholder 3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0" name="Chart Placeholder 49"/>
          <p:cNvSpPr>
            <a:spLocks noGrp="1"/>
          </p:cNvSpPr>
          <p:nvPr>
            <p:ph type="chart" sz="quarter" idx="52"/>
          </p:nvPr>
        </p:nvSpPr>
        <p:spPr/>
      </p:sp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>
          <a:xfrm>
            <a:off x="27998718" y="4476097"/>
            <a:ext cx="13047795" cy="4992021"/>
          </a:xfrm>
        </p:spPr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70" name="Line 6"/>
          <p:cNvSpPr>
            <a:spLocks noChangeShapeType="1"/>
          </p:cNvSpPr>
          <p:nvPr/>
        </p:nvSpPr>
        <p:spPr bwMode="auto">
          <a:xfrm flipV="1">
            <a:off x="15016874" y="4417467"/>
            <a:ext cx="0" cy="2260274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7"/>
          <p:cNvSpPr>
            <a:spLocks noChangeShapeType="1"/>
          </p:cNvSpPr>
          <p:nvPr/>
        </p:nvSpPr>
        <p:spPr bwMode="auto">
          <a:xfrm flipV="1">
            <a:off x="27959977" y="4417468"/>
            <a:ext cx="0" cy="22617342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065934-09C8-BB92-84EB-A13C89BB8116}"/>
              </a:ext>
            </a:extLst>
          </p:cNvPr>
          <p:cNvSpPr/>
          <p:nvPr/>
        </p:nvSpPr>
        <p:spPr>
          <a:xfrm>
            <a:off x="26290750" y="27349974"/>
            <a:ext cx="1475622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This project is supported by the NIHR Applied Research Collaboration (ARC) North East and North Cumbria (NENC).</a:t>
            </a:r>
          </a:p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Visit </a:t>
            </a:r>
            <a:r>
              <a:rPr lang="en-GB" sz="4000" dirty="0">
                <a:latin typeface="Arial" panose="020B0604020202020204" pitchFamily="34" charset="0"/>
                <a:cs typeface="Arial" pitchFamily="34" charset="0"/>
                <a:hlinkClick r:id="rId5"/>
              </a:rPr>
              <a:t>www.arc-nenc.nihr.ac.uk</a:t>
            </a: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The views expressed are those of the author(s) and not necessarily those of the NIHR or the Department of Health and Social Care. </a:t>
            </a:r>
            <a:r>
              <a:rPr lang="en-GB" sz="3600" baseline="30000" dirty="0">
                <a:latin typeface="Arial" pitchFamily="34" charset="0"/>
                <a:cs typeface="Arial" pitchFamily="34" charset="0"/>
              </a:rPr>
              <a:t> 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0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978" y="4442901"/>
            <a:ext cx="12984375" cy="1503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389" y="4415951"/>
            <a:ext cx="25923309" cy="7572043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389" y="19522064"/>
            <a:ext cx="12933951" cy="749484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65"/>
          </p:nvPr>
        </p:nvSpPr>
        <p:spPr/>
      </p:sp>
      <p:sp>
        <p:nvSpPr>
          <p:cNvPr id="8" name="Chart Placeholder 7"/>
          <p:cNvSpPr>
            <a:spLocks noGrp="1"/>
          </p:cNvSpPr>
          <p:nvPr>
            <p:ph type="chart" sz="quarter" idx="66"/>
          </p:nvPr>
        </p:nvSpPr>
        <p:spPr/>
      </p:sp>
      <p:sp>
        <p:nvSpPr>
          <p:cNvPr id="9" name="SmartArt Placeholder 8"/>
          <p:cNvSpPr>
            <a:spLocks noGrp="1"/>
          </p:cNvSpPr>
          <p:nvPr>
            <p:ph type="dgm" sz="quarter" idx="67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sz="quarter" idx="68"/>
          </p:nvPr>
        </p:nvSpPr>
        <p:spPr/>
      </p:sp>
      <p:sp>
        <p:nvSpPr>
          <p:cNvPr id="11" name="ClipArt Placeholder 10"/>
          <p:cNvSpPr>
            <a:spLocks noGrp="1"/>
          </p:cNvSpPr>
          <p:nvPr>
            <p:ph type="clipArt" sz="quarter" idx="69"/>
          </p:nvPr>
        </p:nvSpPr>
        <p:spPr/>
      </p:sp>
      <p:sp>
        <p:nvSpPr>
          <p:cNvPr id="12" name="Text Placeholder 11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52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90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91"/>
          </p:nvPr>
        </p:nvSpPr>
        <p:spPr/>
      </p:sp>
      <p:sp>
        <p:nvSpPr>
          <p:cNvPr id="29" name="Picture Placeholder 28"/>
          <p:cNvSpPr>
            <a:spLocks noGrp="1"/>
          </p:cNvSpPr>
          <p:nvPr>
            <p:ph type="pic" sz="quarter" idx="92"/>
          </p:nvPr>
        </p:nvSpPr>
        <p:spPr/>
      </p:sp>
      <p:sp>
        <p:nvSpPr>
          <p:cNvPr id="30" name="Picture Placeholder 29"/>
          <p:cNvSpPr>
            <a:spLocks noGrp="1"/>
          </p:cNvSpPr>
          <p:nvPr>
            <p:ph type="pic" sz="quarter" idx="93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27959977" y="4390518"/>
            <a:ext cx="0" cy="22617342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V="1">
            <a:off x="15016874" y="4390518"/>
            <a:ext cx="0" cy="2260274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53"/>
          </p:nvPr>
        </p:nvSpPr>
        <p:spPr/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C9C372-9EDF-D2AB-C102-F1B13F975DC0}"/>
              </a:ext>
            </a:extLst>
          </p:cNvPr>
          <p:cNvSpPr/>
          <p:nvPr/>
        </p:nvSpPr>
        <p:spPr>
          <a:xfrm>
            <a:off x="26290750" y="27349974"/>
            <a:ext cx="1475622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This project is supported by the NIHR Applied Research Collaboration (ARC) North East and North Cumbria (NENC).</a:t>
            </a:r>
          </a:p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Visit </a:t>
            </a:r>
            <a:r>
              <a:rPr lang="en-GB" sz="4000" dirty="0">
                <a:latin typeface="Arial" panose="020B0604020202020204" pitchFamily="34" charset="0"/>
                <a:cs typeface="Arial" pitchFamily="34" charset="0"/>
                <a:hlinkClick r:id="rId5"/>
              </a:rPr>
              <a:t>www.arc-nenc.nihr.ac.uk</a:t>
            </a: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3800"/>
              </a:lnSpc>
            </a:pPr>
            <a:r>
              <a:rPr lang="en-GB" sz="4000" dirty="0">
                <a:latin typeface="Arial" panose="020B0604020202020204" pitchFamily="34" charset="0"/>
                <a:cs typeface="Arial" pitchFamily="34" charset="0"/>
              </a:rPr>
              <a:t>The views expressed are those of the author(s) and not necessarily those of the NIHR or the Department of Health and Social Care. </a:t>
            </a:r>
            <a:r>
              <a:rPr lang="en-GB" sz="3600" baseline="30000" dirty="0">
                <a:latin typeface="Arial" pitchFamily="34" charset="0"/>
                <a:cs typeface="Arial" pitchFamily="34" charset="0"/>
              </a:rPr>
              <a:t> 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6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232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Kipper</dc:creator>
  <cp:lastModifiedBy>Weatherburn, Nicola (Research &amp; Development)</cp:lastModifiedBy>
  <cp:revision>80</cp:revision>
  <dcterms:created xsi:type="dcterms:W3CDTF">2019-02-11T16:36:52Z</dcterms:created>
  <dcterms:modified xsi:type="dcterms:W3CDTF">2023-04-05T15:57:06Z</dcterms:modified>
</cp:coreProperties>
</file>