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8" r:id="rId3"/>
    <p:sldId id="273" r:id="rId4"/>
    <p:sldId id="260" r:id="rId5"/>
    <p:sldId id="262" r:id="rId6"/>
    <p:sldId id="263" r:id="rId7"/>
    <p:sldId id="264" r:id="rId8"/>
    <p:sldId id="265" r:id="rId9"/>
    <p:sldId id="270" r:id="rId10"/>
    <p:sldId id="266" r:id="rId11"/>
    <p:sldId id="272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5AC9E0-0120-4366-AE8C-14B64481915B}" type="doc">
      <dgm:prSet loTypeId="urn:microsoft.com/office/officeart/2008/layout/LinedList" loCatId="list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0FCCF80-F147-422D-A209-02515C4378D6}">
      <dgm:prSet/>
      <dgm:spPr/>
      <dgm:t>
        <a:bodyPr/>
        <a:lstStyle/>
        <a:p>
          <a:r>
            <a:rPr lang="en-GB"/>
            <a:t>Peer-informed research</a:t>
          </a:r>
          <a:endParaRPr lang="en-US"/>
        </a:p>
      </dgm:t>
    </dgm:pt>
    <dgm:pt modelId="{31931412-47CB-4F1E-9D91-E520EBA66B85}" type="parTrans" cxnId="{1200AF4B-18A0-4960-A107-584BD7D9A202}">
      <dgm:prSet/>
      <dgm:spPr/>
      <dgm:t>
        <a:bodyPr/>
        <a:lstStyle/>
        <a:p>
          <a:endParaRPr lang="en-US"/>
        </a:p>
      </dgm:t>
    </dgm:pt>
    <dgm:pt modelId="{3F39155C-7408-442C-A781-5EFB6736FBE3}" type="sibTrans" cxnId="{1200AF4B-18A0-4960-A107-584BD7D9A202}">
      <dgm:prSet/>
      <dgm:spPr/>
      <dgm:t>
        <a:bodyPr/>
        <a:lstStyle/>
        <a:p>
          <a:endParaRPr lang="en-US"/>
        </a:p>
      </dgm:t>
    </dgm:pt>
    <dgm:pt modelId="{544EFA2E-4E14-4DC0-B1E7-C01AE9B18263}">
      <dgm:prSet/>
      <dgm:spPr/>
      <dgm:t>
        <a:bodyPr/>
        <a:lstStyle/>
        <a:p>
          <a:r>
            <a:rPr lang="en-GB"/>
            <a:t>Lived experience</a:t>
          </a:r>
          <a:endParaRPr lang="en-US"/>
        </a:p>
      </dgm:t>
    </dgm:pt>
    <dgm:pt modelId="{CD2D5658-41F2-43F6-9958-6E9978A3E9E4}" type="parTrans" cxnId="{62909032-F853-4D92-8D9D-843C30400E12}">
      <dgm:prSet/>
      <dgm:spPr/>
      <dgm:t>
        <a:bodyPr/>
        <a:lstStyle/>
        <a:p>
          <a:endParaRPr lang="en-US"/>
        </a:p>
      </dgm:t>
    </dgm:pt>
    <dgm:pt modelId="{02EF5934-A81A-4501-AA50-BBF5270ADD28}" type="sibTrans" cxnId="{62909032-F853-4D92-8D9D-843C30400E12}">
      <dgm:prSet/>
      <dgm:spPr/>
      <dgm:t>
        <a:bodyPr/>
        <a:lstStyle/>
        <a:p>
          <a:endParaRPr lang="en-US"/>
        </a:p>
      </dgm:t>
    </dgm:pt>
    <dgm:pt modelId="{D6B40659-70D1-4AFE-8872-0C17D6EEA257}">
      <dgm:prSet/>
      <dgm:spPr/>
      <dgm:t>
        <a:bodyPr/>
        <a:lstStyle/>
        <a:p>
          <a:r>
            <a:rPr lang="en-GB"/>
            <a:t>Strengths</a:t>
          </a:r>
          <a:endParaRPr lang="en-US"/>
        </a:p>
      </dgm:t>
    </dgm:pt>
    <dgm:pt modelId="{33FA41DC-6786-4D6E-95CE-95551DD88258}" type="parTrans" cxnId="{E18E23A8-0FE5-44FF-854C-BBA8C6CFD5D9}">
      <dgm:prSet/>
      <dgm:spPr/>
      <dgm:t>
        <a:bodyPr/>
        <a:lstStyle/>
        <a:p>
          <a:endParaRPr lang="en-US"/>
        </a:p>
      </dgm:t>
    </dgm:pt>
    <dgm:pt modelId="{68F87010-7E2A-4011-835F-A0DEFA022F5E}" type="sibTrans" cxnId="{E18E23A8-0FE5-44FF-854C-BBA8C6CFD5D9}">
      <dgm:prSet/>
      <dgm:spPr/>
      <dgm:t>
        <a:bodyPr/>
        <a:lstStyle/>
        <a:p>
          <a:endParaRPr lang="en-US"/>
        </a:p>
      </dgm:t>
    </dgm:pt>
    <dgm:pt modelId="{D24A651F-3A59-4230-B832-5F56DFF14DE9}">
      <dgm:prSet/>
      <dgm:spPr/>
      <dgm:t>
        <a:bodyPr/>
        <a:lstStyle/>
        <a:p>
          <a:r>
            <a:rPr lang="en-GB"/>
            <a:t>Limitations</a:t>
          </a:r>
          <a:endParaRPr lang="en-US"/>
        </a:p>
      </dgm:t>
    </dgm:pt>
    <dgm:pt modelId="{2004F6E5-913B-4CDB-858F-87CEFCC813F4}" type="parTrans" cxnId="{8D02DC08-AED9-4A10-B60D-3D2FF89110EC}">
      <dgm:prSet/>
      <dgm:spPr/>
      <dgm:t>
        <a:bodyPr/>
        <a:lstStyle/>
        <a:p>
          <a:endParaRPr lang="en-US"/>
        </a:p>
      </dgm:t>
    </dgm:pt>
    <dgm:pt modelId="{8EF4A0DB-94C6-44C0-878A-414A4FD7CF89}" type="sibTrans" cxnId="{8D02DC08-AED9-4A10-B60D-3D2FF89110EC}">
      <dgm:prSet/>
      <dgm:spPr/>
      <dgm:t>
        <a:bodyPr/>
        <a:lstStyle/>
        <a:p>
          <a:endParaRPr lang="en-US"/>
        </a:p>
      </dgm:t>
    </dgm:pt>
    <dgm:pt modelId="{B5B7CCD2-B8F2-439E-9E85-611B7CE8BDED}">
      <dgm:prSet/>
      <dgm:spPr/>
      <dgm:t>
        <a:bodyPr/>
        <a:lstStyle/>
        <a:p>
          <a:r>
            <a:rPr lang="en-GB"/>
            <a:t>Impact</a:t>
          </a:r>
          <a:endParaRPr lang="en-US"/>
        </a:p>
      </dgm:t>
    </dgm:pt>
    <dgm:pt modelId="{9EFDDEDD-BAA3-4307-94A3-CA0126083D97}" type="parTrans" cxnId="{6B8BEF86-13C5-4572-9D6F-38E39DD15FD0}">
      <dgm:prSet/>
      <dgm:spPr/>
      <dgm:t>
        <a:bodyPr/>
        <a:lstStyle/>
        <a:p>
          <a:endParaRPr lang="en-US"/>
        </a:p>
      </dgm:t>
    </dgm:pt>
    <dgm:pt modelId="{7D181D57-FFBB-4452-9B03-8B50B8469D9A}" type="sibTrans" cxnId="{6B8BEF86-13C5-4572-9D6F-38E39DD15FD0}">
      <dgm:prSet/>
      <dgm:spPr/>
      <dgm:t>
        <a:bodyPr/>
        <a:lstStyle/>
        <a:p>
          <a:endParaRPr lang="en-US"/>
        </a:p>
      </dgm:t>
    </dgm:pt>
    <dgm:pt modelId="{48895642-DE76-4CF6-9A6F-7DB5ADE11C46}" type="pres">
      <dgm:prSet presAssocID="{335AC9E0-0120-4366-AE8C-14B64481915B}" presName="vert0" presStyleCnt="0">
        <dgm:presLayoutVars>
          <dgm:dir/>
          <dgm:animOne val="branch"/>
          <dgm:animLvl val="lvl"/>
        </dgm:presLayoutVars>
      </dgm:prSet>
      <dgm:spPr/>
    </dgm:pt>
    <dgm:pt modelId="{8E678854-D5EB-4927-B531-59AE010F98D0}" type="pres">
      <dgm:prSet presAssocID="{70FCCF80-F147-422D-A209-02515C4378D6}" presName="thickLine" presStyleLbl="alignNode1" presStyleIdx="0" presStyleCnt="5"/>
      <dgm:spPr/>
    </dgm:pt>
    <dgm:pt modelId="{3AA7CDCA-49B2-4205-9515-AB069B86074F}" type="pres">
      <dgm:prSet presAssocID="{70FCCF80-F147-422D-A209-02515C4378D6}" presName="horz1" presStyleCnt="0"/>
      <dgm:spPr/>
    </dgm:pt>
    <dgm:pt modelId="{F9AF2132-382E-4CD9-A763-A5916AC55524}" type="pres">
      <dgm:prSet presAssocID="{70FCCF80-F147-422D-A209-02515C4378D6}" presName="tx1" presStyleLbl="revTx" presStyleIdx="0" presStyleCnt="5"/>
      <dgm:spPr/>
    </dgm:pt>
    <dgm:pt modelId="{7E1BBD8A-8E5B-4E5B-8DC0-2B861D84C097}" type="pres">
      <dgm:prSet presAssocID="{70FCCF80-F147-422D-A209-02515C4378D6}" presName="vert1" presStyleCnt="0"/>
      <dgm:spPr/>
    </dgm:pt>
    <dgm:pt modelId="{C9198A10-284F-4B4B-A223-97C453323941}" type="pres">
      <dgm:prSet presAssocID="{544EFA2E-4E14-4DC0-B1E7-C01AE9B18263}" presName="thickLine" presStyleLbl="alignNode1" presStyleIdx="1" presStyleCnt="5"/>
      <dgm:spPr/>
    </dgm:pt>
    <dgm:pt modelId="{AFD6EB9E-E234-4C1A-AD40-E15E91CFBDE6}" type="pres">
      <dgm:prSet presAssocID="{544EFA2E-4E14-4DC0-B1E7-C01AE9B18263}" presName="horz1" presStyleCnt="0"/>
      <dgm:spPr/>
    </dgm:pt>
    <dgm:pt modelId="{6DD0C328-D2CD-427B-A6AB-178DD146A45F}" type="pres">
      <dgm:prSet presAssocID="{544EFA2E-4E14-4DC0-B1E7-C01AE9B18263}" presName="tx1" presStyleLbl="revTx" presStyleIdx="1" presStyleCnt="5"/>
      <dgm:spPr/>
    </dgm:pt>
    <dgm:pt modelId="{848C6C28-88C0-4F79-AAEA-71E1176536E9}" type="pres">
      <dgm:prSet presAssocID="{544EFA2E-4E14-4DC0-B1E7-C01AE9B18263}" presName="vert1" presStyleCnt="0"/>
      <dgm:spPr/>
    </dgm:pt>
    <dgm:pt modelId="{FD1E80DB-5B0B-4D3A-9AB7-F0280D408F8E}" type="pres">
      <dgm:prSet presAssocID="{D6B40659-70D1-4AFE-8872-0C17D6EEA257}" presName="thickLine" presStyleLbl="alignNode1" presStyleIdx="2" presStyleCnt="5"/>
      <dgm:spPr/>
    </dgm:pt>
    <dgm:pt modelId="{78F61142-BF56-46DB-BFEA-F568DF72CC4D}" type="pres">
      <dgm:prSet presAssocID="{D6B40659-70D1-4AFE-8872-0C17D6EEA257}" presName="horz1" presStyleCnt="0"/>
      <dgm:spPr/>
    </dgm:pt>
    <dgm:pt modelId="{6CCE9ADA-EC11-4300-8CEB-D8A88BA05B19}" type="pres">
      <dgm:prSet presAssocID="{D6B40659-70D1-4AFE-8872-0C17D6EEA257}" presName="tx1" presStyleLbl="revTx" presStyleIdx="2" presStyleCnt="5"/>
      <dgm:spPr/>
    </dgm:pt>
    <dgm:pt modelId="{0B23C505-AD8B-4525-B8B1-85ED1C44A4A5}" type="pres">
      <dgm:prSet presAssocID="{D6B40659-70D1-4AFE-8872-0C17D6EEA257}" presName="vert1" presStyleCnt="0"/>
      <dgm:spPr/>
    </dgm:pt>
    <dgm:pt modelId="{4056ED1B-8C36-4A04-A3E5-C96E33D98912}" type="pres">
      <dgm:prSet presAssocID="{D24A651F-3A59-4230-B832-5F56DFF14DE9}" presName="thickLine" presStyleLbl="alignNode1" presStyleIdx="3" presStyleCnt="5"/>
      <dgm:spPr/>
    </dgm:pt>
    <dgm:pt modelId="{2567CD45-DC97-4DD5-B4AA-0D62CBD8616F}" type="pres">
      <dgm:prSet presAssocID="{D24A651F-3A59-4230-B832-5F56DFF14DE9}" presName="horz1" presStyleCnt="0"/>
      <dgm:spPr/>
    </dgm:pt>
    <dgm:pt modelId="{614BB440-B176-462B-91CA-37A27C1B1F3A}" type="pres">
      <dgm:prSet presAssocID="{D24A651F-3A59-4230-B832-5F56DFF14DE9}" presName="tx1" presStyleLbl="revTx" presStyleIdx="3" presStyleCnt="5"/>
      <dgm:spPr/>
    </dgm:pt>
    <dgm:pt modelId="{F210B576-CBCD-4576-8224-23C888BFE2A7}" type="pres">
      <dgm:prSet presAssocID="{D24A651F-3A59-4230-B832-5F56DFF14DE9}" presName="vert1" presStyleCnt="0"/>
      <dgm:spPr/>
    </dgm:pt>
    <dgm:pt modelId="{008DB31C-12D9-46C6-B3A0-542464DBB278}" type="pres">
      <dgm:prSet presAssocID="{B5B7CCD2-B8F2-439E-9E85-611B7CE8BDED}" presName="thickLine" presStyleLbl="alignNode1" presStyleIdx="4" presStyleCnt="5"/>
      <dgm:spPr/>
    </dgm:pt>
    <dgm:pt modelId="{74E60A25-9819-4EA6-9EFE-407D792A393A}" type="pres">
      <dgm:prSet presAssocID="{B5B7CCD2-B8F2-439E-9E85-611B7CE8BDED}" presName="horz1" presStyleCnt="0"/>
      <dgm:spPr/>
    </dgm:pt>
    <dgm:pt modelId="{8F4863B3-B6C9-4069-BA35-392B12D7699A}" type="pres">
      <dgm:prSet presAssocID="{B5B7CCD2-B8F2-439E-9E85-611B7CE8BDED}" presName="tx1" presStyleLbl="revTx" presStyleIdx="4" presStyleCnt="5"/>
      <dgm:spPr/>
    </dgm:pt>
    <dgm:pt modelId="{2CFBAEC5-3366-4CA3-845B-A7A587709AF0}" type="pres">
      <dgm:prSet presAssocID="{B5B7CCD2-B8F2-439E-9E85-611B7CE8BDED}" presName="vert1" presStyleCnt="0"/>
      <dgm:spPr/>
    </dgm:pt>
  </dgm:ptLst>
  <dgm:cxnLst>
    <dgm:cxn modelId="{8B93E906-D35E-4243-A16B-399CB678F201}" type="presOf" srcId="{335AC9E0-0120-4366-AE8C-14B64481915B}" destId="{48895642-DE76-4CF6-9A6F-7DB5ADE11C46}" srcOrd="0" destOrd="0" presId="urn:microsoft.com/office/officeart/2008/layout/LinedList"/>
    <dgm:cxn modelId="{8D02DC08-AED9-4A10-B60D-3D2FF89110EC}" srcId="{335AC9E0-0120-4366-AE8C-14B64481915B}" destId="{D24A651F-3A59-4230-B832-5F56DFF14DE9}" srcOrd="3" destOrd="0" parTransId="{2004F6E5-913B-4CDB-858F-87CEFCC813F4}" sibTransId="{8EF4A0DB-94C6-44C0-878A-414A4FD7CF89}"/>
    <dgm:cxn modelId="{62909032-F853-4D92-8D9D-843C30400E12}" srcId="{335AC9E0-0120-4366-AE8C-14B64481915B}" destId="{544EFA2E-4E14-4DC0-B1E7-C01AE9B18263}" srcOrd="1" destOrd="0" parTransId="{CD2D5658-41F2-43F6-9958-6E9978A3E9E4}" sibTransId="{02EF5934-A81A-4501-AA50-BBF5270ADD28}"/>
    <dgm:cxn modelId="{E2241D6A-11C0-4902-AB7F-9AAC15F8A61B}" type="presOf" srcId="{544EFA2E-4E14-4DC0-B1E7-C01AE9B18263}" destId="{6DD0C328-D2CD-427B-A6AB-178DD146A45F}" srcOrd="0" destOrd="0" presId="urn:microsoft.com/office/officeart/2008/layout/LinedList"/>
    <dgm:cxn modelId="{1200AF4B-18A0-4960-A107-584BD7D9A202}" srcId="{335AC9E0-0120-4366-AE8C-14B64481915B}" destId="{70FCCF80-F147-422D-A209-02515C4378D6}" srcOrd="0" destOrd="0" parTransId="{31931412-47CB-4F1E-9D91-E520EBA66B85}" sibTransId="{3F39155C-7408-442C-A781-5EFB6736FBE3}"/>
    <dgm:cxn modelId="{6B8BEF86-13C5-4572-9D6F-38E39DD15FD0}" srcId="{335AC9E0-0120-4366-AE8C-14B64481915B}" destId="{B5B7CCD2-B8F2-439E-9E85-611B7CE8BDED}" srcOrd="4" destOrd="0" parTransId="{9EFDDEDD-BAA3-4307-94A3-CA0126083D97}" sibTransId="{7D181D57-FFBB-4452-9B03-8B50B8469D9A}"/>
    <dgm:cxn modelId="{639C4790-5ED9-427D-99F3-9BB7F22A67FF}" type="presOf" srcId="{D6B40659-70D1-4AFE-8872-0C17D6EEA257}" destId="{6CCE9ADA-EC11-4300-8CEB-D8A88BA05B19}" srcOrd="0" destOrd="0" presId="urn:microsoft.com/office/officeart/2008/layout/LinedList"/>
    <dgm:cxn modelId="{3CCD6798-28FE-450B-8A1C-480E1BA3D4A6}" type="presOf" srcId="{D24A651F-3A59-4230-B832-5F56DFF14DE9}" destId="{614BB440-B176-462B-91CA-37A27C1B1F3A}" srcOrd="0" destOrd="0" presId="urn:microsoft.com/office/officeart/2008/layout/LinedList"/>
    <dgm:cxn modelId="{F9E8E3A3-C55B-4B48-8222-A1A76BC69244}" type="presOf" srcId="{70FCCF80-F147-422D-A209-02515C4378D6}" destId="{F9AF2132-382E-4CD9-A763-A5916AC55524}" srcOrd="0" destOrd="0" presId="urn:microsoft.com/office/officeart/2008/layout/LinedList"/>
    <dgm:cxn modelId="{E18E23A8-0FE5-44FF-854C-BBA8C6CFD5D9}" srcId="{335AC9E0-0120-4366-AE8C-14B64481915B}" destId="{D6B40659-70D1-4AFE-8872-0C17D6EEA257}" srcOrd="2" destOrd="0" parTransId="{33FA41DC-6786-4D6E-95CE-95551DD88258}" sibTransId="{68F87010-7E2A-4011-835F-A0DEFA022F5E}"/>
    <dgm:cxn modelId="{48265AE6-DC30-4B92-AF6D-65120376ED4F}" type="presOf" srcId="{B5B7CCD2-B8F2-439E-9E85-611B7CE8BDED}" destId="{8F4863B3-B6C9-4069-BA35-392B12D7699A}" srcOrd="0" destOrd="0" presId="urn:microsoft.com/office/officeart/2008/layout/LinedList"/>
    <dgm:cxn modelId="{4E8C6393-4F9E-4485-91ED-89E98D4FF70C}" type="presParOf" srcId="{48895642-DE76-4CF6-9A6F-7DB5ADE11C46}" destId="{8E678854-D5EB-4927-B531-59AE010F98D0}" srcOrd="0" destOrd="0" presId="urn:microsoft.com/office/officeart/2008/layout/LinedList"/>
    <dgm:cxn modelId="{F40DEF22-22FE-4B88-AA29-66AD31BF9609}" type="presParOf" srcId="{48895642-DE76-4CF6-9A6F-7DB5ADE11C46}" destId="{3AA7CDCA-49B2-4205-9515-AB069B86074F}" srcOrd="1" destOrd="0" presId="urn:microsoft.com/office/officeart/2008/layout/LinedList"/>
    <dgm:cxn modelId="{3A3372C0-E1A2-47C5-B837-2F2C623B493B}" type="presParOf" srcId="{3AA7CDCA-49B2-4205-9515-AB069B86074F}" destId="{F9AF2132-382E-4CD9-A763-A5916AC55524}" srcOrd="0" destOrd="0" presId="urn:microsoft.com/office/officeart/2008/layout/LinedList"/>
    <dgm:cxn modelId="{78CAD526-3BB8-412E-937A-96D6BAC19740}" type="presParOf" srcId="{3AA7CDCA-49B2-4205-9515-AB069B86074F}" destId="{7E1BBD8A-8E5B-4E5B-8DC0-2B861D84C097}" srcOrd="1" destOrd="0" presId="urn:microsoft.com/office/officeart/2008/layout/LinedList"/>
    <dgm:cxn modelId="{CBF3AB76-87E8-4999-9D22-0AF1BDE5D3BF}" type="presParOf" srcId="{48895642-DE76-4CF6-9A6F-7DB5ADE11C46}" destId="{C9198A10-284F-4B4B-A223-97C453323941}" srcOrd="2" destOrd="0" presId="urn:microsoft.com/office/officeart/2008/layout/LinedList"/>
    <dgm:cxn modelId="{B7320CBA-BEF1-4ABB-BDDB-18D795B3C886}" type="presParOf" srcId="{48895642-DE76-4CF6-9A6F-7DB5ADE11C46}" destId="{AFD6EB9E-E234-4C1A-AD40-E15E91CFBDE6}" srcOrd="3" destOrd="0" presId="urn:microsoft.com/office/officeart/2008/layout/LinedList"/>
    <dgm:cxn modelId="{CAADBE3F-C000-4072-9F43-6A526F3F8DFB}" type="presParOf" srcId="{AFD6EB9E-E234-4C1A-AD40-E15E91CFBDE6}" destId="{6DD0C328-D2CD-427B-A6AB-178DD146A45F}" srcOrd="0" destOrd="0" presId="urn:microsoft.com/office/officeart/2008/layout/LinedList"/>
    <dgm:cxn modelId="{F213A5B8-296D-4FD6-99E7-3352E730FCD0}" type="presParOf" srcId="{AFD6EB9E-E234-4C1A-AD40-E15E91CFBDE6}" destId="{848C6C28-88C0-4F79-AAEA-71E1176536E9}" srcOrd="1" destOrd="0" presId="urn:microsoft.com/office/officeart/2008/layout/LinedList"/>
    <dgm:cxn modelId="{B02E4876-06C7-4366-9087-EDAC42C52A5F}" type="presParOf" srcId="{48895642-DE76-4CF6-9A6F-7DB5ADE11C46}" destId="{FD1E80DB-5B0B-4D3A-9AB7-F0280D408F8E}" srcOrd="4" destOrd="0" presId="urn:microsoft.com/office/officeart/2008/layout/LinedList"/>
    <dgm:cxn modelId="{86552F6E-2B8D-4461-BB79-A7CCA4BF194F}" type="presParOf" srcId="{48895642-DE76-4CF6-9A6F-7DB5ADE11C46}" destId="{78F61142-BF56-46DB-BFEA-F568DF72CC4D}" srcOrd="5" destOrd="0" presId="urn:microsoft.com/office/officeart/2008/layout/LinedList"/>
    <dgm:cxn modelId="{5EA02B93-79E3-4136-9C71-2921E481126D}" type="presParOf" srcId="{78F61142-BF56-46DB-BFEA-F568DF72CC4D}" destId="{6CCE9ADA-EC11-4300-8CEB-D8A88BA05B19}" srcOrd="0" destOrd="0" presId="urn:microsoft.com/office/officeart/2008/layout/LinedList"/>
    <dgm:cxn modelId="{7BEA24A5-50BA-475C-802C-4452A6DF904A}" type="presParOf" srcId="{78F61142-BF56-46DB-BFEA-F568DF72CC4D}" destId="{0B23C505-AD8B-4525-B8B1-85ED1C44A4A5}" srcOrd="1" destOrd="0" presId="urn:microsoft.com/office/officeart/2008/layout/LinedList"/>
    <dgm:cxn modelId="{47516293-3AE3-4333-ACB4-24BAB1B1AEBB}" type="presParOf" srcId="{48895642-DE76-4CF6-9A6F-7DB5ADE11C46}" destId="{4056ED1B-8C36-4A04-A3E5-C96E33D98912}" srcOrd="6" destOrd="0" presId="urn:microsoft.com/office/officeart/2008/layout/LinedList"/>
    <dgm:cxn modelId="{E516225C-47C4-4740-A259-03D02FA84355}" type="presParOf" srcId="{48895642-DE76-4CF6-9A6F-7DB5ADE11C46}" destId="{2567CD45-DC97-4DD5-B4AA-0D62CBD8616F}" srcOrd="7" destOrd="0" presId="urn:microsoft.com/office/officeart/2008/layout/LinedList"/>
    <dgm:cxn modelId="{040D5E7B-8648-41B4-9086-95855B2AE696}" type="presParOf" srcId="{2567CD45-DC97-4DD5-B4AA-0D62CBD8616F}" destId="{614BB440-B176-462B-91CA-37A27C1B1F3A}" srcOrd="0" destOrd="0" presId="urn:microsoft.com/office/officeart/2008/layout/LinedList"/>
    <dgm:cxn modelId="{8BE03530-9BFB-4571-9F83-F41349BA4C29}" type="presParOf" srcId="{2567CD45-DC97-4DD5-B4AA-0D62CBD8616F}" destId="{F210B576-CBCD-4576-8224-23C888BFE2A7}" srcOrd="1" destOrd="0" presId="urn:microsoft.com/office/officeart/2008/layout/LinedList"/>
    <dgm:cxn modelId="{AA4CFD17-A9B0-4103-8CD6-F65343FB76DC}" type="presParOf" srcId="{48895642-DE76-4CF6-9A6F-7DB5ADE11C46}" destId="{008DB31C-12D9-46C6-B3A0-542464DBB278}" srcOrd="8" destOrd="0" presId="urn:microsoft.com/office/officeart/2008/layout/LinedList"/>
    <dgm:cxn modelId="{041ED6AD-B97E-48B5-8236-6C9BA9F9873F}" type="presParOf" srcId="{48895642-DE76-4CF6-9A6F-7DB5ADE11C46}" destId="{74E60A25-9819-4EA6-9EFE-407D792A393A}" srcOrd="9" destOrd="0" presId="urn:microsoft.com/office/officeart/2008/layout/LinedList"/>
    <dgm:cxn modelId="{307ADFD0-3F75-413D-8DDC-EB7255176CD5}" type="presParOf" srcId="{74E60A25-9819-4EA6-9EFE-407D792A393A}" destId="{8F4863B3-B6C9-4069-BA35-392B12D7699A}" srcOrd="0" destOrd="0" presId="urn:microsoft.com/office/officeart/2008/layout/LinedList"/>
    <dgm:cxn modelId="{3CC51CC6-0DFC-46D8-BD87-5AAC41D76401}" type="presParOf" srcId="{74E60A25-9819-4EA6-9EFE-407D792A393A}" destId="{2CFBAEC5-3366-4CA3-845B-A7A587709AF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678854-D5EB-4927-B531-59AE010F98D0}">
      <dsp:nvSpPr>
        <dsp:cNvPr id="0" name=""/>
        <dsp:cNvSpPr/>
      </dsp:nvSpPr>
      <dsp:spPr>
        <a:xfrm>
          <a:off x="0" y="478"/>
          <a:ext cx="53244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9AF2132-382E-4CD9-A763-A5916AC55524}">
      <dsp:nvSpPr>
        <dsp:cNvPr id="0" name=""/>
        <dsp:cNvSpPr/>
      </dsp:nvSpPr>
      <dsp:spPr>
        <a:xfrm>
          <a:off x="0" y="478"/>
          <a:ext cx="5324475" cy="783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/>
            <a:t>Peer-informed research</a:t>
          </a:r>
          <a:endParaRPr lang="en-US" sz="3600" kern="1200"/>
        </a:p>
      </dsp:txBody>
      <dsp:txXfrm>
        <a:off x="0" y="478"/>
        <a:ext cx="5324475" cy="783716"/>
      </dsp:txXfrm>
    </dsp:sp>
    <dsp:sp modelId="{C9198A10-284F-4B4B-A223-97C453323941}">
      <dsp:nvSpPr>
        <dsp:cNvPr id="0" name=""/>
        <dsp:cNvSpPr/>
      </dsp:nvSpPr>
      <dsp:spPr>
        <a:xfrm>
          <a:off x="0" y="784194"/>
          <a:ext cx="5324475" cy="0"/>
        </a:xfrm>
        <a:prstGeom prst="line">
          <a:avLst/>
        </a:prstGeom>
        <a:solidFill>
          <a:schemeClr val="accent2">
            <a:hueOff val="1610903"/>
            <a:satOff val="-4623"/>
            <a:lumOff val="-7402"/>
            <a:alphaOff val="0"/>
          </a:schemeClr>
        </a:solidFill>
        <a:ln w="19050" cap="flat" cmpd="sng" algn="ctr">
          <a:solidFill>
            <a:schemeClr val="accent2">
              <a:hueOff val="1610903"/>
              <a:satOff val="-4623"/>
              <a:lumOff val="-74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DD0C328-D2CD-427B-A6AB-178DD146A45F}">
      <dsp:nvSpPr>
        <dsp:cNvPr id="0" name=""/>
        <dsp:cNvSpPr/>
      </dsp:nvSpPr>
      <dsp:spPr>
        <a:xfrm>
          <a:off x="0" y="784194"/>
          <a:ext cx="5324475" cy="783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/>
            <a:t>Lived experience</a:t>
          </a:r>
          <a:endParaRPr lang="en-US" sz="3600" kern="1200"/>
        </a:p>
      </dsp:txBody>
      <dsp:txXfrm>
        <a:off x="0" y="784194"/>
        <a:ext cx="5324475" cy="783716"/>
      </dsp:txXfrm>
    </dsp:sp>
    <dsp:sp modelId="{FD1E80DB-5B0B-4D3A-9AB7-F0280D408F8E}">
      <dsp:nvSpPr>
        <dsp:cNvPr id="0" name=""/>
        <dsp:cNvSpPr/>
      </dsp:nvSpPr>
      <dsp:spPr>
        <a:xfrm>
          <a:off x="0" y="1567910"/>
          <a:ext cx="5324475" cy="0"/>
        </a:xfrm>
        <a:prstGeom prst="line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accent2">
              <a:hueOff val="3221807"/>
              <a:satOff val="-9246"/>
              <a:lumOff val="-148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CCE9ADA-EC11-4300-8CEB-D8A88BA05B19}">
      <dsp:nvSpPr>
        <dsp:cNvPr id="0" name=""/>
        <dsp:cNvSpPr/>
      </dsp:nvSpPr>
      <dsp:spPr>
        <a:xfrm>
          <a:off x="0" y="1567910"/>
          <a:ext cx="5324475" cy="783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/>
            <a:t>Strengths</a:t>
          </a:r>
          <a:endParaRPr lang="en-US" sz="3600" kern="1200"/>
        </a:p>
      </dsp:txBody>
      <dsp:txXfrm>
        <a:off x="0" y="1567910"/>
        <a:ext cx="5324475" cy="783716"/>
      </dsp:txXfrm>
    </dsp:sp>
    <dsp:sp modelId="{4056ED1B-8C36-4A04-A3E5-C96E33D98912}">
      <dsp:nvSpPr>
        <dsp:cNvPr id="0" name=""/>
        <dsp:cNvSpPr/>
      </dsp:nvSpPr>
      <dsp:spPr>
        <a:xfrm>
          <a:off x="0" y="2351627"/>
          <a:ext cx="5324475" cy="0"/>
        </a:xfrm>
        <a:prstGeom prst="line">
          <a:avLst/>
        </a:prstGeom>
        <a:solidFill>
          <a:schemeClr val="accent2">
            <a:hueOff val="4832710"/>
            <a:satOff val="-13870"/>
            <a:lumOff val="-22207"/>
            <a:alphaOff val="0"/>
          </a:schemeClr>
        </a:solidFill>
        <a:ln w="19050" cap="flat" cmpd="sng" algn="ctr">
          <a:solidFill>
            <a:schemeClr val="accent2">
              <a:hueOff val="4832710"/>
              <a:satOff val="-13870"/>
              <a:lumOff val="-222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14BB440-B176-462B-91CA-37A27C1B1F3A}">
      <dsp:nvSpPr>
        <dsp:cNvPr id="0" name=""/>
        <dsp:cNvSpPr/>
      </dsp:nvSpPr>
      <dsp:spPr>
        <a:xfrm>
          <a:off x="0" y="2351627"/>
          <a:ext cx="5324475" cy="783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/>
            <a:t>Limitations</a:t>
          </a:r>
          <a:endParaRPr lang="en-US" sz="3600" kern="1200"/>
        </a:p>
      </dsp:txBody>
      <dsp:txXfrm>
        <a:off x="0" y="2351627"/>
        <a:ext cx="5324475" cy="783716"/>
      </dsp:txXfrm>
    </dsp:sp>
    <dsp:sp modelId="{008DB31C-12D9-46C6-B3A0-542464DBB278}">
      <dsp:nvSpPr>
        <dsp:cNvPr id="0" name=""/>
        <dsp:cNvSpPr/>
      </dsp:nvSpPr>
      <dsp:spPr>
        <a:xfrm>
          <a:off x="0" y="3135343"/>
          <a:ext cx="5324475" cy="0"/>
        </a:xfrm>
        <a:prstGeom prst="line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F4863B3-B6C9-4069-BA35-392B12D7699A}">
      <dsp:nvSpPr>
        <dsp:cNvPr id="0" name=""/>
        <dsp:cNvSpPr/>
      </dsp:nvSpPr>
      <dsp:spPr>
        <a:xfrm>
          <a:off x="0" y="3135343"/>
          <a:ext cx="5324475" cy="783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/>
            <a:t>Impact</a:t>
          </a:r>
          <a:endParaRPr lang="en-US" sz="3600" kern="1200"/>
        </a:p>
      </dsp:txBody>
      <dsp:txXfrm>
        <a:off x="0" y="3135343"/>
        <a:ext cx="5324475" cy="7837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B1469-4A47-98C1-03E7-47E0E81D3E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34C1D7-AC70-7E8D-6F4F-C9727FAD8F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25BA1-0149-BF54-A0DF-36867C69D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9796E-2C4D-459F-AFA3-49AC14E5B6DF}" type="datetimeFigureOut">
              <a:rPr lang="en-GB" smtClean="0"/>
              <a:t>07/12/2024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EE240-5356-E9A6-7356-EE874F008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B9DE4-77F3-BDA0-5811-9DCE07E37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2DC8-8D45-43D0-9FB8-A9373CFCF9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302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FC467-8575-9DDC-21BF-740D55AB6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79CEA6-F78A-6F75-FBF8-1C5C1901F8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615E3-0CDA-A626-BEA1-75C0568D8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9796E-2C4D-459F-AFA3-49AC14E5B6DF}" type="datetimeFigureOut">
              <a:rPr lang="en-GB" smtClean="0"/>
              <a:t>07/12/2024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14621-564F-3DF4-71D4-E99D90C56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C8F3E-9591-8B6A-49EC-F9B97E22C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2DC8-8D45-43D0-9FB8-A9373CFCF9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629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D54BED-671E-3936-B5CF-EA9DFC5EDB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DF7EBE-8609-3B47-BE07-36C798F341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BBC72-D058-7CFA-C27C-D892E1D90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9796E-2C4D-459F-AFA3-49AC14E5B6DF}" type="datetimeFigureOut">
              <a:rPr lang="en-GB" smtClean="0"/>
              <a:t>07/12/2024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A69EE-87C3-A6A3-38D4-84348D5A4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11FC5-3B1D-507D-01E1-C84A11103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2DC8-8D45-43D0-9FB8-A9373CFCF9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336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82722-A5B4-0382-0F17-6F5696F69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6F6FA-D800-01F7-F542-6871398C1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BAD29-BAF3-D62F-B48B-3A74BBE6D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9796E-2C4D-459F-AFA3-49AC14E5B6DF}" type="datetimeFigureOut">
              <a:rPr lang="en-GB" smtClean="0"/>
              <a:t>07/12/2024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F60B1-7634-8EFB-4963-00F2CCB77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EDB337-0821-7F68-1B48-DFC160B44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2DC8-8D45-43D0-9FB8-A9373CFCF9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7834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1E5E0-9C37-6189-59E3-82AF412CC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C753AA-ECC9-7B0C-3656-0B0C032F7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990D2-DF3F-EDA8-BCFC-4CEDE0394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9796E-2C4D-459F-AFA3-49AC14E5B6DF}" type="datetimeFigureOut">
              <a:rPr lang="en-GB" smtClean="0"/>
              <a:t>07/12/2024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63B1F-F8CB-2EE6-5537-604992804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0D8EB-1DDE-C643-627A-CFC299080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2DC8-8D45-43D0-9FB8-A9373CFCF9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778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6BFD5-011D-7FE3-B2C8-211D95123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2C4C9-E301-DD27-142D-BFFA744FB2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429C8-C448-14D5-BD69-B06E88721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E20E3B-8AED-A2E8-B85D-1DE6517CE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9796E-2C4D-459F-AFA3-49AC14E5B6DF}" type="datetimeFigureOut">
              <a:rPr lang="en-GB" smtClean="0"/>
              <a:t>07/12/2024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00686F-C227-C32B-5C3D-92329F134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0423EB-EFCB-59FF-F3B7-BAC152F9E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2DC8-8D45-43D0-9FB8-A9373CFCF9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602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33DFE-1527-EAA2-A4C8-8E10F3E91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12E52D-2A7B-9F2D-E671-A4F5F7FB0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3D3463-FBC9-CD56-0E36-88B1A9C584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A12FEE-60CC-BECE-CBDB-0E7B424E20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F1ED04-7BE7-F5FB-17B5-4A13B2D3D4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60226B-35B8-8D81-05B2-4E945FE08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9796E-2C4D-459F-AFA3-49AC14E5B6DF}" type="datetimeFigureOut">
              <a:rPr lang="en-GB" smtClean="0"/>
              <a:t>07/12/2024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0FBAE9-77F3-40DB-FCCF-8685605B6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78F81A-FC0C-F2B8-7E09-B67B08508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2DC8-8D45-43D0-9FB8-A9373CFCF9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718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BE4AE-A5D9-2E08-4775-E7DD389F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616DC3-C8FF-99EF-309E-7AA36F18C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9796E-2C4D-459F-AFA3-49AC14E5B6DF}" type="datetimeFigureOut">
              <a:rPr lang="en-GB" smtClean="0"/>
              <a:t>07/12/2024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A83D0C-5552-F494-ED90-892B946CF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B7A3A3-DF3A-4705-EB57-4AB78B782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2DC8-8D45-43D0-9FB8-A9373CFCF9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8351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AE7E12-FBB9-3038-3596-9FD59684F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9796E-2C4D-459F-AFA3-49AC14E5B6DF}" type="datetimeFigureOut">
              <a:rPr lang="en-GB" smtClean="0"/>
              <a:t>07/12/2024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EDFA49-750E-C3F5-1B4E-784A8574C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B8113-7CF9-8EF3-5E58-D6CC0CCCF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2DC8-8D45-43D0-9FB8-A9373CFCF9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472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29FD1-B7C2-EE6B-E827-05D376747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CBF93-C8B2-B3C8-7F7A-9EA99D2FD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62E3BA-A49C-6719-AF01-EFAC91608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B7E2CF-56C3-AFFC-231F-01D071D65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9796E-2C4D-459F-AFA3-49AC14E5B6DF}" type="datetimeFigureOut">
              <a:rPr lang="en-GB" smtClean="0"/>
              <a:t>07/12/2024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5E335C-7BE6-54E4-8B41-8E9767C10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04766-3B9C-3825-728D-BC3F41EF6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2DC8-8D45-43D0-9FB8-A9373CFCF9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064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FE431-4D8E-5F78-B340-40F8FA7BB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AAF5EC-F53A-16EF-5290-E6FD932C76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92F272-5605-B329-A2D5-2C10426812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DAD5EA-617A-5D85-805E-C17960944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9796E-2C4D-459F-AFA3-49AC14E5B6DF}" type="datetimeFigureOut">
              <a:rPr lang="en-GB" smtClean="0"/>
              <a:t>07/12/2024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042821-B3E8-C86B-F9E1-A86474D5C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A151CC-B08C-E1C4-2CE6-F94089EDE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2DC8-8D45-43D0-9FB8-A9373CFCF9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779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39DB5C-3DC7-E0CE-EA5C-57631D95E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6BDD5-4AD1-B48A-16B7-739B314B1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A4574-DF49-D458-BC6D-8A164305BF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A9796E-2C4D-459F-AFA3-49AC14E5B6DF}" type="datetimeFigureOut">
              <a:rPr lang="en-GB" smtClean="0"/>
              <a:t>07/12/2024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45981-5241-D954-40D2-97F684E1E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17E16-A4B5-D8DE-A1BD-84C4B58D8E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C92DC8-8D45-43D0-9FB8-A9373CFCF9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79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foto.wuestenigel.com/hanging-belts-for-sale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/3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mary2.moreland@northumbria.ac.uk" TargetMode="External"/><Relationship Id="rId2" Type="http://schemas.openxmlformats.org/officeDocument/2006/relationships/hyperlink" Target="mailto:gill.mcgill@northumbria.ac.uk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llpaperflare.com/read-nature-literature-leaf-autumn-fall-knowledge-power-wallpaper-aidsg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amera lens at twilight">
            <a:extLst>
              <a:ext uri="{FF2B5EF4-FFF2-40B4-BE49-F238E27FC236}">
                <a16:creationId xmlns:a16="http://schemas.microsoft.com/office/drawing/2014/main" id="{4B7178FB-D869-3298-38A2-C9F6A819DF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0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B9B8F6-B062-4097-A8F7-639CCA9F2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en-GB" sz="6600">
                <a:solidFill>
                  <a:schemeClr val="bg1"/>
                </a:solidFill>
              </a:rPr>
              <a:t>The Peer Researcher Journey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11B6EA-7FAA-04EF-19FE-3F92C9051D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en-GB">
                <a:solidFill>
                  <a:schemeClr val="bg1"/>
                </a:solidFill>
              </a:rPr>
              <a:t>Reflections</a:t>
            </a:r>
          </a:p>
        </p:txBody>
      </p:sp>
      <p:sp>
        <p:nvSpPr>
          <p:cNvPr id="2057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x_Picture 1">
            <a:extLst>
              <a:ext uri="{FF2B5EF4-FFF2-40B4-BE49-F238E27FC236}">
                <a16:creationId xmlns:a16="http://schemas.microsoft.com/office/drawing/2014/main" id="{886DCF8A-F7FE-D89B-0D6F-5FBF3E9BF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4763"/>
            <a:ext cx="23780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9023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 title="Two People Climbing A Mountain">
            <a:hlinkClick r:id="" action="ppaction://media"/>
            <a:extLst>
              <a:ext uri="{FF2B5EF4-FFF2-40B4-BE49-F238E27FC236}">
                <a16:creationId xmlns:a16="http://schemas.microsoft.com/office/drawing/2014/main" id="{1BE83DFE-74F5-A9FA-0806-539DA23F02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3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4B51FE-A5CD-5CE5-7965-8EBF8F75C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9600"/>
            <a:ext cx="3595678" cy="1330839"/>
          </a:xfrm>
        </p:spPr>
        <p:txBody>
          <a:bodyPr>
            <a:normAutofit/>
          </a:bodyPr>
          <a:lstStyle/>
          <a:p>
            <a:r>
              <a:rPr lang="en-GB" sz="2800" b="1"/>
              <a:t>Case Study – </a:t>
            </a:r>
            <a:r>
              <a:rPr lang="en-GB" sz="2800" b="1" i="1"/>
              <a:t>Knock on the Door</a:t>
            </a:r>
            <a:r>
              <a:rPr lang="en-GB" sz="2800" b="1"/>
              <a:t> and Beyond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6911B-E497-664A-62A7-5F603E23D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2"/>
            <a:ext cx="315874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Peer Researcher Journey</a:t>
            </a:r>
          </a:p>
          <a:p>
            <a:pPr marL="0" indent="0">
              <a:buNone/>
            </a:pPr>
            <a:r>
              <a:rPr lang="en-GB" sz="2000" dirty="0"/>
              <a:t>Personal Experience</a:t>
            </a:r>
          </a:p>
          <a:p>
            <a:pPr marL="0" indent="0">
              <a:buNone/>
            </a:pPr>
            <a:r>
              <a:rPr lang="en-GB" sz="2000" dirty="0"/>
              <a:t>Mary Moreland</a:t>
            </a:r>
          </a:p>
        </p:txBody>
      </p:sp>
      <p:pic>
        <p:nvPicPr>
          <p:cNvPr id="6" name="Picture 5" descr="Autumn door wreath on door">
            <a:extLst>
              <a:ext uri="{FF2B5EF4-FFF2-40B4-BE49-F238E27FC236}">
                <a16:creationId xmlns:a16="http://schemas.microsoft.com/office/drawing/2014/main" id="{FA1C8B70-4B35-8575-A987-691A1CF68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2" r="-2" b="10910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00560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thank you note on a rope&#10;&#10;Description automatically generated">
            <a:extLst>
              <a:ext uri="{FF2B5EF4-FFF2-40B4-BE49-F238E27FC236}">
                <a16:creationId xmlns:a16="http://schemas.microsoft.com/office/drawing/2014/main" id="{0DDE18C4-B091-102E-C682-26B637231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0759" r="-1" b="11187"/>
          <a:stretch/>
        </p:blipFill>
        <p:spPr>
          <a:xfrm>
            <a:off x="763524" y="733986"/>
            <a:ext cx="10664952" cy="5390029"/>
          </a:xfrm>
          <a:prstGeom prst="rect">
            <a:avLst/>
          </a:prstGeom>
          <a:effectLst>
            <a:outerShdw blurRad="292100" dist="165100" dir="6000000" sx="97000" sy="97000" algn="t" rotWithShape="0">
              <a:prstClr val="black">
                <a:alpha val="35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1EEF6-0DAE-70A6-0636-B07829132C04}"/>
              </a:ext>
            </a:extLst>
          </p:cNvPr>
          <p:cNvSpPr txBox="1"/>
          <p:nvPr/>
        </p:nvSpPr>
        <p:spPr>
          <a:xfrm>
            <a:off x="9131052" y="5923960"/>
            <a:ext cx="229742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3" tooltip="https://foto.wuestenigel.com/hanging-belts-for-sale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66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ABA1B3-128C-9A20-0EE2-E857E04FE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GB" sz="5000" dirty="0"/>
              <a:t>Introductions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040AB9B-A3A6-663A-C4E3-72708A0B8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200" b="1" dirty="0"/>
              <a:t>Dr Gill McGill</a:t>
            </a:r>
          </a:p>
          <a:p>
            <a:pPr marL="0" indent="0">
              <a:buNone/>
            </a:pPr>
            <a:r>
              <a:rPr lang="en-GB" sz="2200" dirty="0">
                <a:hlinkClick r:id="rId2"/>
              </a:rPr>
              <a:t>gill.mcgill@northumbria.ac.uk</a:t>
            </a:r>
            <a:endParaRPr lang="en-GB" sz="2200" dirty="0"/>
          </a:p>
          <a:p>
            <a:pPr marL="0" indent="0">
              <a:buNone/>
            </a:pPr>
            <a:r>
              <a:rPr lang="en-GB" sz="2200" dirty="0"/>
              <a:t>Associate Professor of Health Policy and Research</a:t>
            </a:r>
          </a:p>
          <a:p>
            <a:pPr marL="0" indent="0">
              <a:buNone/>
            </a:pPr>
            <a:r>
              <a:rPr lang="en-GB" sz="2200" dirty="0"/>
              <a:t>Co-Director of the Northern Hub for Veterans and Military Families Research Hub</a:t>
            </a:r>
          </a:p>
          <a:p>
            <a:pPr marL="0" indent="0">
              <a:buNone/>
            </a:pPr>
            <a:r>
              <a:rPr lang="en-GB" sz="2200" b="1" dirty="0"/>
              <a:t>Mary Moreland MBE</a:t>
            </a:r>
          </a:p>
          <a:p>
            <a:pPr marL="0" indent="0">
              <a:buNone/>
            </a:pPr>
            <a:r>
              <a:rPr lang="en-GB" sz="2200" dirty="0">
                <a:hlinkClick r:id="rId3"/>
              </a:rPr>
              <a:t>mary2.moreland@northumbria.ac.uk</a:t>
            </a:r>
            <a:endParaRPr lang="en-GB" sz="2200" dirty="0"/>
          </a:p>
          <a:p>
            <a:pPr marL="0" indent="0">
              <a:buNone/>
            </a:pPr>
            <a:r>
              <a:rPr lang="en-GB" sz="2200" dirty="0"/>
              <a:t>PhD Candidate</a:t>
            </a:r>
          </a:p>
        </p:txBody>
      </p:sp>
    </p:spTree>
    <p:extLst>
      <p:ext uri="{BB962C8B-B14F-4D97-AF65-F5344CB8AC3E}">
        <p14:creationId xmlns:p14="http://schemas.microsoft.com/office/powerpoint/2010/main" val="1681986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209A26-3896-47A1-1D7D-D797BBB4F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5400"/>
              <a:t>Overview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56904-9670-21D0-7078-5710BF512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Researcher perspective:</a:t>
            </a:r>
          </a:p>
          <a:p>
            <a:r>
              <a:rPr lang="en-GB" sz="2200" dirty="0"/>
              <a:t>Integrating a peer-led approach</a:t>
            </a:r>
          </a:p>
          <a:p>
            <a:r>
              <a:rPr lang="en-GB" sz="2200" dirty="0"/>
              <a:t>Key considerations, strengths and limitations</a:t>
            </a:r>
          </a:p>
          <a:p>
            <a:pPr marL="0" indent="0">
              <a:buNone/>
            </a:pPr>
            <a:r>
              <a:rPr lang="en-GB" sz="2200" dirty="0"/>
              <a:t>Peer-researcher perspective:</a:t>
            </a:r>
          </a:p>
          <a:p>
            <a:r>
              <a:rPr lang="en-GB" sz="2200" dirty="0"/>
              <a:t>Personal experience</a:t>
            </a:r>
          </a:p>
          <a:p>
            <a:r>
              <a:rPr lang="en-GB" sz="2200" dirty="0"/>
              <a:t>Research journey to PhD</a:t>
            </a:r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 descr="Child stacking rocks on a beach">
            <a:extLst>
              <a:ext uri="{FF2B5EF4-FFF2-40B4-BE49-F238E27FC236}">
                <a16:creationId xmlns:a16="http://schemas.microsoft.com/office/drawing/2014/main" id="{DB89795A-DA7B-5EB7-2451-95A56E3C9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" r="3679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1477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3DD2C-06A1-308D-366A-114930C6E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1" y="327025"/>
            <a:ext cx="5324477" cy="1630363"/>
          </a:xfrm>
        </p:spPr>
        <p:txBody>
          <a:bodyPr anchor="b">
            <a:normAutofit/>
          </a:bodyPr>
          <a:lstStyle/>
          <a:p>
            <a:r>
              <a:rPr lang="en-GB" sz="3600" b="1" dirty="0"/>
              <a:t>Researcher Perspective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7A3964-7BF6-9D0A-A33B-AF5B7CF1A7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573" r="22352"/>
          <a:stretch/>
        </p:blipFill>
        <p:spPr>
          <a:xfrm>
            <a:off x="5966355" y="1"/>
            <a:ext cx="6225645" cy="6856412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7122D5B-7261-E3A5-ED77-BBE24E051E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2001475"/>
              </p:ext>
            </p:extLst>
          </p:nvPr>
        </p:nvGraphicFramePr>
        <p:xfrm>
          <a:off x="481013" y="2286001"/>
          <a:ext cx="5324475" cy="3919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89290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3B1BB-13D3-A79A-DD4B-9D4019519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anchor="t">
            <a:normAutofit/>
          </a:bodyPr>
          <a:lstStyle/>
          <a:p>
            <a:r>
              <a:rPr lang="en-GB" sz="3200" b="1" dirty="0"/>
              <a:t>Peer-informed Research</a:t>
            </a:r>
          </a:p>
        </p:txBody>
      </p:sp>
      <p:pic>
        <p:nvPicPr>
          <p:cNvPr id="5" name="Picture 4" descr="Domino effect white cutouts and one blue cutout">
            <a:extLst>
              <a:ext uri="{FF2B5EF4-FFF2-40B4-BE49-F238E27FC236}">
                <a16:creationId xmlns:a16="http://schemas.microsoft.com/office/drawing/2014/main" id="{F8845B45-67AE-9A96-C94F-270E7BF3E7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004" r="6858" b="-1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E6AE1-A796-8A1C-27B7-15E7D0E30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557" y="2551176"/>
            <a:ext cx="5444382" cy="3591207"/>
          </a:xfrm>
        </p:spPr>
        <p:txBody>
          <a:bodyPr>
            <a:normAutofit/>
          </a:bodyPr>
          <a:lstStyle/>
          <a:p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Supporting and promoting understanding aligned with lived experience</a:t>
            </a:r>
          </a:p>
          <a:p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Bridging the gap between academic theory, research design and delivery and practice, policy and dissemination.</a:t>
            </a:r>
          </a:p>
          <a:p>
            <a:pPr>
              <a:spcAft>
                <a:spcPts val="800"/>
              </a:spcAft>
            </a:pP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Different perspectives, strong credibility and </a:t>
            </a:r>
            <a:r>
              <a:rPr lang="en-GB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authenticity</a:t>
            </a:r>
            <a:endParaRPr lang="en-GB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Social connection, advocacy and inclusion</a:t>
            </a:r>
          </a:p>
          <a:p>
            <a:pPr marL="0" indent="0"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159201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6D505E-4D21-1506-60FD-3A771EA98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5400" b="1" dirty="0"/>
              <a:t>Lived Experience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22A69-E0A9-A6F4-909A-E967E8422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GB" sz="2200"/>
              <a:t>Empowerment and depth of insight.</a:t>
            </a:r>
          </a:p>
          <a:p>
            <a:r>
              <a:rPr lang="en-GB" sz="2200"/>
              <a:t>Contextual relevance</a:t>
            </a:r>
          </a:p>
          <a:p>
            <a:r>
              <a:rPr lang="en-GB" sz="2200"/>
              <a:t>Ethical considerations</a:t>
            </a:r>
          </a:p>
          <a:p>
            <a:r>
              <a:rPr lang="en-GB" sz="2200"/>
              <a:t>Improved research outcomes</a:t>
            </a:r>
          </a:p>
        </p:txBody>
      </p:sp>
      <p:pic>
        <p:nvPicPr>
          <p:cNvPr id="5" name="Picture 4" descr="A book with a leaf on it&#10;&#10;Description automatically generated">
            <a:extLst>
              <a:ext uri="{FF2B5EF4-FFF2-40B4-BE49-F238E27FC236}">
                <a16:creationId xmlns:a16="http://schemas.microsoft.com/office/drawing/2014/main" id="{BA2C3432-1321-4086-BBA2-219C646C09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3304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18274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CB912D-30DC-8746-259B-8639655F6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5400" b="1" dirty="0"/>
              <a:t>Strengths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0B57D-81B4-F156-19EE-51A395886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GB" sz="2200" dirty="0"/>
              <a:t>Enhanced Participant Engagement</a:t>
            </a:r>
          </a:p>
          <a:p>
            <a:r>
              <a:rPr lang="en-GB" sz="2200" dirty="0"/>
              <a:t>Trust </a:t>
            </a:r>
            <a:endParaRPr lang="en-GB" sz="2200" b="1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GB" sz="2200" dirty="0"/>
              <a:t>Practical Insights for Solutions</a:t>
            </a:r>
          </a:p>
          <a:p>
            <a:r>
              <a:rPr lang="en-GB" sz="2200" dirty="0"/>
              <a:t>Increasing understanding of vulnerability and trauma</a:t>
            </a:r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5" name="Picture 4" descr="Two coloured ropes knotted together">
            <a:extLst>
              <a:ext uri="{FF2B5EF4-FFF2-40B4-BE49-F238E27FC236}">
                <a16:creationId xmlns:a16="http://schemas.microsoft.com/office/drawing/2014/main" id="{3D3D654B-0938-98EB-BBC6-F3745BF78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8" r="12439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15908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32EA0D-5C2C-C0AD-2448-B5CDA6A46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762001"/>
            <a:ext cx="4156512" cy="1708244"/>
          </a:xfrm>
        </p:spPr>
        <p:txBody>
          <a:bodyPr anchor="ctr">
            <a:normAutofit/>
          </a:bodyPr>
          <a:lstStyle/>
          <a:p>
            <a:r>
              <a:rPr lang="en-GB" sz="4000" b="1" dirty="0"/>
              <a:t>Limitations</a:t>
            </a:r>
          </a:p>
        </p:txBody>
      </p:sp>
      <p:pic>
        <p:nvPicPr>
          <p:cNvPr id="15" name="Picture 14" descr="A group of multi colored wooden stick figures">
            <a:extLst>
              <a:ext uri="{FF2B5EF4-FFF2-40B4-BE49-F238E27FC236}">
                <a16:creationId xmlns:a16="http://schemas.microsoft.com/office/drawing/2014/main" id="{1AFEAD11-D2AB-2691-CA5D-B9DAF410FE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56" r="26288" b="-1"/>
          <a:stretch/>
        </p:blipFill>
        <p:spPr>
          <a:xfrm>
            <a:off x="-1" y="-2"/>
            <a:ext cx="6096001" cy="685800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7FEE6-7031-A123-B41A-19D44C03A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9" y="2470245"/>
            <a:ext cx="4156512" cy="37698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400" dirty="0"/>
              <a:t>Personal narrative and subjectivity</a:t>
            </a:r>
          </a:p>
          <a:p>
            <a:pPr marL="0" indent="0">
              <a:buNone/>
            </a:pPr>
            <a:r>
              <a:rPr lang="en-GB" sz="2400" dirty="0"/>
              <a:t>Emotional impact</a:t>
            </a:r>
          </a:p>
          <a:p>
            <a:pPr marL="0" indent="0">
              <a:buNone/>
            </a:pPr>
            <a:r>
              <a:rPr lang="en-GB" sz="2400" dirty="0"/>
              <a:t>Research skills and knowledge</a:t>
            </a:r>
          </a:p>
          <a:p>
            <a:pPr marL="0" indent="0">
              <a:buNone/>
            </a:pPr>
            <a:r>
              <a:rPr lang="en-GB" sz="2400" dirty="0"/>
              <a:t>Interpretation of data</a:t>
            </a:r>
          </a:p>
        </p:txBody>
      </p:sp>
    </p:spTree>
    <p:extLst>
      <p:ext uri="{BB962C8B-B14F-4D97-AF65-F5344CB8AC3E}">
        <p14:creationId xmlns:p14="http://schemas.microsoft.com/office/powerpoint/2010/main" val="3596274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665E3C-1571-B71F-A955-49F15F40F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5400" b="1" dirty="0"/>
              <a:t>Impact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77FA8-D148-E2A3-8EAC-32F317BB4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GB" sz="2200" dirty="0"/>
              <a:t>Relevant and inclusive policies</a:t>
            </a:r>
          </a:p>
          <a:p>
            <a:r>
              <a:rPr lang="en-GB" sz="2200" dirty="0"/>
              <a:t>Improved service delivery and practice</a:t>
            </a:r>
          </a:p>
          <a:p>
            <a:r>
              <a:rPr lang="en-GB" sz="2200" dirty="0"/>
              <a:t>Evidence-based solutions</a:t>
            </a:r>
          </a:p>
          <a:p>
            <a:r>
              <a:rPr lang="en-GB" sz="2200" dirty="0"/>
              <a:t>Enhanced public trust and engagement</a:t>
            </a:r>
          </a:p>
          <a:p>
            <a:endParaRPr lang="en-GB" sz="2200" dirty="0"/>
          </a:p>
        </p:txBody>
      </p:sp>
      <p:pic>
        <p:nvPicPr>
          <p:cNvPr id="5" name="Picture 4" descr="Person holding a puzzle piece">
            <a:extLst>
              <a:ext uri="{FF2B5EF4-FFF2-40B4-BE49-F238E27FC236}">
                <a16:creationId xmlns:a16="http://schemas.microsoft.com/office/drawing/2014/main" id="{94A5C223-628F-72A2-EB6E-A3C66A10ED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85" r="15859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92500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211</Words>
  <Application>Microsoft Office PowerPoint</Application>
  <PresentationFormat>Widescreen</PresentationFormat>
  <Paragraphs>53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 Theme</vt:lpstr>
      <vt:lpstr>The Peer Researcher Journey</vt:lpstr>
      <vt:lpstr>Introductions</vt:lpstr>
      <vt:lpstr>Overview</vt:lpstr>
      <vt:lpstr>Researcher Perspective</vt:lpstr>
      <vt:lpstr>Peer-informed Research</vt:lpstr>
      <vt:lpstr>Lived Experience</vt:lpstr>
      <vt:lpstr>Strengths</vt:lpstr>
      <vt:lpstr>Limitations</vt:lpstr>
      <vt:lpstr>Impact</vt:lpstr>
      <vt:lpstr>PowerPoint Presentation</vt:lpstr>
      <vt:lpstr>Case Study – Knock on the Door and Beyond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Peer Researcher Journey</dc:title>
  <dc:creator>Gill McGill</dc:creator>
  <cp:lastModifiedBy>Shenton, Felicity (She/Her/Hers) (Research &amp; Development)</cp:lastModifiedBy>
  <cp:revision>6</cp:revision>
  <dcterms:created xsi:type="dcterms:W3CDTF">2024-12-05T13:28:00Z</dcterms:created>
  <dcterms:modified xsi:type="dcterms:W3CDTF">2024-12-07T14:33:59Z</dcterms:modified>
</cp:coreProperties>
</file>